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3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6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9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8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E512-E775-4686-B4FD-1A6973A0007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7696-9032-4291-B7B3-BF40CFCC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8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Hydrate Nomenclature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Chemistry 1K Notes Addendum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40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Naming Hydrates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6705600" cy="5638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Many solid compounds release water when heated at low temperatures.</a:t>
            </a:r>
          </a:p>
          <a:p>
            <a:pPr lvl="1"/>
            <a:r>
              <a:rPr lang="en-US" sz="1900" dirty="0" smtClean="0"/>
              <a:t>In these compounds, called </a:t>
            </a:r>
            <a:r>
              <a:rPr lang="en-US" sz="1900" dirty="0" smtClean="0">
                <a:solidFill>
                  <a:srgbClr val="FF0000"/>
                </a:solidFill>
              </a:rPr>
              <a:t>hydrates</a:t>
            </a:r>
            <a:r>
              <a:rPr lang="en-US" sz="1900" dirty="0" smtClean="0"/>
              <a:t>, water molecules are loosely bonded within the solid crystal at regular intervals.</a:t>
            </a:r>
          </a:p>
          <a:p>
            <a:r>
              <a:rPr lang="en-US" sz="2000" dirty="0" smtClean="0"/>
              <a:t> </a:t>
            </a:r>
            <a:r>
              <a:rPr lang="en-US" sz="2600" dirty="0" smtClean="0"/>
              <a:t>A common example of a hydrate is:  CuSO</a:t>
            </a:r>
            <a:r>
              <a:rPr lang="en-US" sz="2600" baseline="-25000" dirty="0" smtClean="0"/>
              <a:t>4 </a:t>
            </a:r>
            <a:r>
              <a:rPr lang="en-US" sz="2600" dirty="0" smtClean="0"/>
              <a:t>•5H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</a:t>
            </a:r>
          </a:p>
          <a:p>
            <a:pPr lvl="1"/>
            <a:r>
              <a:rPr lang="en-US" sz="1900" dirty="0" smtClean="0"/>
              <a:t>Where the compound is written first, followed by a dot (representing a weak bond) and then the number of water molecules that hydrate the compound</a:t>
            </a:r>
          </a:p>
          <a:p>
            <a:r>
              <a:rPr lang="en-US" sz="2600" dirty="0" smtClean="0"/>
              <a:t>To name a hydrate: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Name the compound </a:t>
            </a:r>
            <a:r>
              <a:rPr lang="en-US" sz="1900" dirty="0" smtClean="0"/>
              <a:t>(according to the rules previously discussed)</a:t>
            </a:r>
          </a:p>
          <a:p>
            <a:pPr lvl="1"/>
            <a:r>
              <a:rPr lang="en-US" sz="1900" dirty="0" smtClean="0"/>
              <a:t>The </a:t>
            </a:r>
            <a:r>
              <a:rPr lang="en-US" sz="1900" dirty="0" smtClean="0">
                <a:solidFill>
                  <a:srgbClr val="FF0000"/>
                </a:solidFill>
              </a:rPr>
              <a:t>choose the prefix </a:t>
            </a:r>
            <a:r>
              <a:rPr lang="en-US" sz="1900" dirty="0" smtClean="0"/>
              <a:t>in the table to the right that indicates the number of water molecules.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Add the word “hydrate” </a:t>
            </a:r>
            <a:r>
              <a:rPr lang="en-US" sz="1900" dirty="0" smtClean="0"/>
              <a:t>to the end of the prefix.</a:t>
            </a:r>
          </a:p>
          <a:p>
            <a:r>
              <a:rPr lang="en-US" sz="2600" dirty="0" smtClean="0"/>
              <a:t>A common example of a hydrate is:  </a:t>
            </a:r>
            <a:r>
              <a:rPr lang="en-US" sz="2600" dirty="0" smtClean="0"/>
              <a:t>CuSO</a:t>
            </a:r>
            <a:r>
              <a:rPr lang="en-US" sz="2600" baseline="-25000" dirty="0" smtClean="0"/>
              <a:t>4 </a:t>
            </a:r>
            <a:r>
              <a:rPr lang="en-US" sz="2600" dirty="0" smtClean="0"/>
              <a:t>•5H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</a:t>
            </a:r>
          </a:p>
          <a:p>
            <a:pPr>
              <a:buFont typeface="Arial" pitchFamily="34" charset="0"/>
              <a:buNone/>
            </a:pPr>
            <a:r>
              <a:rPr lang="en-US" sz="2600" dirty="0" smtClean="0"/>
              <a:t>		Copper(II</a:t>
            </a:r>
            <a:r>
              <a:rPr lang="en-US" sz="2600" dirty="0" smtClean="0"/>
              <a:t>) sulfate </a:t>
            </a:r>
            <a:r>
              <a:rPr lang="en-US" sz="2600" dirty="0" err="1" smtClean="0"/>
              <a:t>pentahydrate</a:t>
            </a:r>
            <a:endParaRPr lang="en-US" sz="26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7516338"/>
              </p:ext>
            </p:extLst>
          </p:nvPr>
        </p:nvGraphicFramePr>
        <p:xfrm>
          <a:off x="7162800" y="457200"/>
          <a:ext cx="2057400" cy="4079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Prefix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Mono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Tri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Tetra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Penta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Hexa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Hepta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Octa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Deca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2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Naming Hydrates Practice</a:t>
            </a:r>
            <a:endParaRPr lang="en-US" dirty="0"/>
          </a:p>
        </p:txBody>
      </p:sp>
      <p:sp>
        <p:nvSpPr>
          <p:cNvPr id="583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Name each hydrate:</a:t>
            </a:r>
          </a:p>
          <a:p>
            <a:pPr lvl="1"/>
            <a:r>
              <a:rPr lang="en-US" sz="2400" dirty="0" smtClean="0"/>
              <a:t>Li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∙ 10H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pPr lvl="1"/>
            <a:r>
              <a:rPr lang="en-US" sz="2400" dirty="0" err="1" smtClean="0"/>
              <a:t>Pb</a:t>
            </a:r>
            <a:r>
              <a:rPr lang="en-US" sz="2400" dirty="0" smtClean="0"/>
              <a:t>(OH)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∙ 7H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pPr lvl="1"/>
            <a:r>
              <a:rPr lang="en-US" sz="2400" dirty="0" smtClean="0"/>
              <a:t>Cs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∙ 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pPr>
              <a:buFont typeface="Arial" pitchFamily="34" charset="0"/>
              <a:buNone/>
            </a:pPr>
            <a:endParaRPr lang="en-US" sz="2800" dirty="0" smtClean="0"/>
          </a:p>
          <a:p>
            <a:r>
              <a:rPr lang="en-US" sz="2800" dirty="0" smtClean="0"/>
              <a:t>Write the formula for each hydrate: </a:t>
            </a:r>
          </a:p>
          <a:p>
            <a:pPr lvl="1"/>
            <a:r>
              <a:rPr lang="en-US" sz="2400" dirty="0" smtClean="0"/>
              <a:t>vanadium (III) bromide </a:t>
            </a:r>
            <a:r>
              <a:rPr lang="en-US" sz="2400" dirty="0" err="1" smtClean="0"/>
              <a:t>tetrahydrate</a:t>
            </a:r>
            <a:endParaRPr lang="en-US" sz="2400" dirty="0" smtClean="0"/>
          </a:p>
          <a:p>
            <a:pPr lvl="1"/>
            <a:r>
              <a:rPr lang="en-US" sz="2400" dirty="0" smtClean="0"/>
              <a:t>strontium nitrate </a:t>
            </a:r>
            <a:r>
              <a:rPr lang="en-US" sz="2400" dirty="0" err="1" smtClean="0"/>
              <a:t>pentahydrate</a:t>
            </a:r>
            <a:endParaRPr lang="en-US" sz="2400" dirty="0" smtClean="0"/>
          </a:p>
          <a:p>
            <a:pPr lvl="1"/>
            <a:r>
              <a:rPr lang="en-US" sz="2400" dirty="0" smtClean="0"/>
              <a:t>calcium carbonate  </a:t>
            </a:r>
            <a:r>
              <a:rPr lang="en-US" sz="2400" dirty="0" err="1" smtClean="0"/>
              <a:t>trihydrate</a:t>
            </a: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486451" y="2195174"/>
            <a:ext cx="2838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ithium sulfate </a:t>
            </a:r>
            <a:r>
              <a:rPr lang="en-US" b="1" dirty="0" err="1" smtClean="0">
                <a:solidFill>
                  <a:srgbClr val="FF0000"/>
                </a:solidFill>
              </a:rPr>
              <a:t>decahydrate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86451" y="2602468"/>
            <a:ext cx="336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lead (IV) hydroxide </a:t>
            </a:r>
            <a:r>
              <a:rPr lang="en-US" b="1" dirty="0" err="1" smtClean="0">
                <a:solidFill>
                  <a:srgbClr val="FF0000"/>
                </a:solidFill>
              </a:rPr>
              <a:t>heptahydrate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6451" y="3059668"/>
            <a:ext cx="2779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cesium </a:t>
            </a:r>
            <a:r>
              <a:rPr lang="en-US" b="1" dirty="0" err="1" smtClean="0">
                <a:solidFill>
                  <a:srgbClr val="FF0000"/>
                </a:solidFill>
              </a:rPr>
              <a:t>carbonite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dihydrate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06936" y="4507468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VBr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● 4H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5744" y="4964668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Sr</a:t>
            </a:r>
            <a:r>
              <a:rPr lang="en-US" b="1" dirty="0" smtClean="0">
                <a:solidFill>
                  <a:srgbClr val="FF0000"/>
                </a:solidFill>
              </a:rPr>
              <a:t>(NO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● 5H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3245" y="5421868"/>
            <a:ext cx="1516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CaCO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● 3H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117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Hydrate Nomenclature</vt:lpstr>
      <vt:lpstr>Naming Hydrates</vt:lpstr>
      <vt:lpstr>Naming Hydrates Practice</vt:lpstr>
    </vt:vector>
  </TitlesOfParts>
  <Company>Cypress Fairbanks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Hydrate Nomenclature</dc:title>
  <dc:creator>admin</dc:creator>
  <cp:lastModifiedBy>admin</cp:lastModifiedBy>
  <cp:revision>6</cp:revision>
  <dcterms:created xsi:type="dcterms:W3CDTF">2012-01-06T13:55:24Z</dcterms:created>
  <dcterms:modified xsi:type="dcterms:W3CDTF">2012-01-09T19:35:25Z</dcterms:modified>
</cp:coreProperties>
</file>